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6" r:id="rId2"/>
    <p:sldId id="267" r:id="rId3"/>
    <p:sldId id="256" r:id="rId4"/>
    <p:sldId id="257" r:id="rId5"/>
    <p:sldId id="258" r:id="rId6"/>
    <p:sldId id="261" r:id="rId7"/>
    <p:sldId id="259" r:id="rId8"/>
    <p:sldId id="260" r:id="rId9"/>
    <p:sldId id="262" r:id="rId10"/>
    <p:sldId id="263" r:id="rId11"/>
    <p:sldId id="265" r:id="rId12"/>
    <p:sldId id="268" r:id="rId13"/>
    <p:sldId id="269" r:id="rId14"/>
    <p:sldId id="270" r:id="rId15"/>
    <p:sldId id="271" r:id="rId16"/>
    <p:sldId id="264" r:id="rId17"/>
  </p:sldIdLst>
  <p:sldSz cx="9144000" cy="6858000" type="screen4x3"/>
  <p:notesSz cx="10223500" cy="70993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05" autoAdjust="0"/>
  </p:normalViewPr>
  <p:slideViewPr>
    <p:cSldViewPr>
      <p:cViewPr varScale="1">
        <p:scale>
          <a:sx n="84" d="100"/>
          <a:sy n="84" d="100"/>
        </p:scale>
        <p:origin x="-140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2347" y="-82"/>
      </p:cViewPr>
      <p:guideLst>
        <p:guide orient="horz" pos="2236"/>
        <p:guide pos="322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0488" cy="354965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790727" y="0"/>
            <a:ext cx="4430488" cy="354965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r">
              <a:defRPr sz="1200"/>
            </a:lvl1pPr>
          </a:lstStyle>
          <a:p>
            <a:fld id="{D31FE6D2-E614-4ED7-80FD-A686117CD4D4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6743233"/>
            <a:ext cx="4430488" cy="354965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790727" y="6743233"/>
            <a:ext cx="4430488" cy="354965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r">
              <a:defRPr sz="1200"/>
            </a:lvl1pPr>
          </a:lstStyle>
          <a:p>
            <a:fld id="{893EFC7F-5E67-4F2B-8F75-9CA508B5D0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4443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430183" cy="354965"/>
          </a:xfrm>
          <a:prstGeom prst="rect">
            <a:avLst/>
          </a:prstGeom>
        </p:spPr>
        <p:txBody>
          <a:bodyPr vert="horz" lIns="98964" tIns="49482" rIns="98964" bIns="4948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790954" y="0"/>
            <a:ext cx="4430183" cy="354965"/>
          </a:xfrm>
          <a:prstGeom prst="rect">
            <a:avLst/>
          </a:prstGeom>
        </p:spPr>
        <p:txBody>
          <a:bodyPr vert="horz" lIns="98964" tIns="49482" rIns="98964" bIns="49482" rtlCol="0"/>
          <a:lstStyle>
            <a:lvl1pPr algn="r">
              <a:defRPr sz="1300"/>
            </a:lvl1pPr>
          </a:lstStyle>
          <a:p>
            <a:fld id="{2B2E151B-07B8-47D1-BCB2-712322452BE9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336925" y="531813"/>
            <a:ext cx="3549650" cy="2662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64" tIns="49482" rIns="98964" bIns="4948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022350" y="3372170"/>
            <a:ext cx="8178800" cy="3194685"/>
          </a:xfrm>
          <a:prstGeom prst="rect">
            <a:avLst/>
          </a:prstGeom>
        </p:spPr>
        <p:txBody>
          <a:bodyPr vert="horz" lIns="98964" tIns="49482" rIns="98964" bIns="49482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3" y="6743103"/>
            <a:ext cx="4430183" cy="354965"/>
          </a:xfrm>
          <a:prstGeom prst="rect">
            <a:avLst/>
          </a:prstGeom>
        </p:spPr>
        <p:txBody>
          <a:bodyPr vert="horz" lIns="98964" tIns="49482" rIns="98964" bIns="4948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790954" y="6743103"/>
            <a:ext cx="4430183" cy="354965"/>
          </a:xfrm>
          <a:prstGeom prst="rect">
            <a:avLst/>
          </a:prstGeom>
        </p:spPr>
        <p:txBody>
          <a:bodyPr vert="horz" lIns="98964" tIns="49482" rIns="98964" bIns="49482" rtlCol="0" anchor="b"/>
          <a:lstStyle>
            <a:lvl1pPr algn="r">
              <a:defRPr sz="1300"/>
            </a:lvl1pPr>
          </a:lstStyle>
          <a:p>
            <a:fld id="{07C8DAF6-D353-4296-B7BE-482147FE97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704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8DAF6-D353-4296-B7BE-482147FE978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0073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8DAF6-D353-4296-B7BE-482147FE978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0073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8DAF6-D353-4296-B7BE-482147FE978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0073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18/06/2013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uber-logistic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arco.ferrara@gruber-logistics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46848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5536" y="94426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/>
              <a:t>Who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is</a:t>
            </a:r>
            <a:r>
              <a:rPr lang="it-IT" sz="2400" b="1" dirty="0" smtClean="0"/>
              <a:t> Motus Energy?  </a:t>
            </a:r>
            <a:endParaRPr lang="it-IT" sz="24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1916832"/>
            <a:ext cx="8136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Tx/>
              <a:buChar char="-"/>
            </a:pPr>
            <a:r>
              <a:rPr lang="en-US" sz="2000" dirty="0" smtClean="0"/>
              <a:t>Motus Energy is an EPC and Investment company part of Gruber Logistics Group (</a:t>
            </a:r>
            <a:r>
              <a:rPr lang="en-US" sz="2000" dirty="0" smtClean="0">
                <a:hlinkClick r:id="rId3"/>
              </a:rPr>
              <a:t>www.gruber-logistics.com</a:t>
            </a:r>
            <a:r>
              <a:rPr lang="en-US" sz="2000" dirty="0" smtClean="0"/>
              <a:t>). The core business of the company is the construction of  renewable energy system and biomass trading</a:t>
            </a:r>
          </a:p>
          <a:p>
            <a:pPr marL="800100" lvl="1" indent="-342900">
              <a:buFontTx/>
              <a:buChar char="-"/>
            </a:pPr>
            <a:endParaRPr lang="en-US" sz="2000" dirty="0" smtClean="0"/>
          </a:p>
          <a:p>
            <a:pPr marL="800100" lvl="1" indent="-342900" algn="just">
              <a:buFontTx/>
              <a:buChar char="-"/>
            </a:pPr>
            <a:r>
              <a:rPr lang="en-US" sz="2000" dirty="0" smtClean="0"/>
              <a:t>Motus Energy is the first EPC contractor that has realized and managed in Italy a combined pellet gasification and CHP Plant providing to the Client as operation warranty a reimbursement of production lack</a:t>
            </a:r>
          </a:p>
          <a:p>
            <a:pPr marL="800100" lvl="1" indent="-342900" algn="just">
              <a:buFontTx/>
              <a:buChar char="-"/>
            </a:pPr>
            <a:endParaRPr lang="en-US" sz="2000" dirty="0" smtClean="0"/>
          </a:p>
          <a:p>
            <a:pPr marL="800100" lvl="1" indent="-342900" algn="just">
              <a:buFontTx/>
              <a:buChar char="-"/>
            </a:pPr>
            <a:r>
              <a:rPr lang="en-US" sz="2000" dirty="0" smtClean="0"/>
              <a:t>Motus Energy is the first EPC contractor that has realized a biomass         gasification plant obtaining all the authorizations including the emission authorization by Province of </a:t>
            </a:r>
            <a:r>
              <a:rPr lang="en-US" sz="2000" dirty="0" err="1" smtClean="0"/>
              <a:t>Bozen</a:t>
            </a:r>
            <a:r>
              <a:rPr lang="en-US" sz="2000" dirty="0" smtClean="0"/>
              <a:t> </a:t>
            </a:r>
            <a:r>
              <a:rPr lang="en-US" sz="1400" dirty="0" smtClean="0"/>
              <a:t>(</a:t>
            </a:r>
            <a:r>
              <a:rPr lang="en-US" sz="1400" dirty="0" err="1" smtClean="0"/>
              <a:t>Provincia</a:t>
            </a:r>
            <a:r>
              <a:rPr lang="en-US" sz="1400" dirty="0" smtClean="0"/>
              <a:t> di Bolzano, </a:t>
            </a:r>
            <a:r>
              <a:rPr lang="en-US" sz="1400" dirty="0" err="1" smtClean="0"/>
              <a:t>Ripartizione</a:t>
            </a:r>
            <a:r>
              <a:rPr lang="en-US" sz="1400" dirty="0" smtClean="0"/>
              <a:t> 29,  </a:t>
            </a:r>
            <a:r>
              <a:rPr lang="en-US" sz="1400" dirty="0" err="1" smtClean="0"/>
              <a:t>Ufficio</a:t>
            </a:r>
            <a:r>
              <a:rPr lang="en-US" sz="1400" dirty="0" smtClean="0"/>
              <a:t> aria e </a:t>
            </a:r>
            <a:r>
              <a:rPr lang="en-US" sz="1400" dirty="0" err="1" smtClean="0"/>
              <a:t>rumore</a:t>
            </a:r>
            <a:r>
              <a:rPr lang="en-US" sz="1400" dirty="0" smtClean="0"/>
              <a:t>, </a:t>
            </a:r>
            <a:r>
              <a:rPr lang="en-US" sz="1400" dirty="0" err="1" smtClean="0"/>
              <a:t>autorizzazione</a:t>
            </a:r>
            <a:r>
              <a:rPr lang="en-US" sz="1400" dirty="0" smtClean="0"/>
              <a:t> n. 4679, </a:t>
            </a:r>
            <a:r>
              <a:rPr lang="en-US" sz="1400" dirty="0" err="1" smtClean="0"/>
              <a:t>prot.</a:t>
            </a:r>
            <a:r>
              <a:rPr lang="en-US" sz="1400" dirty="0" smtClean="0"/>
              <a:t> Nr. 366012)  </a:t>
            </a:r>
            <a:r>
              <a:rPr lang="en-US" sz="2000" dirty="0" smtClean="0"/>
              <a:t>	 e</a:t>
            </a:r>
            <a:endParaRPr lang="en-US" sz="2000" dirty="0"/>
          </a:p>
        </p:txBody>
      </p:sp>
      <p:pic>
        <p:nvPicPr>
          <p:cNvPr id="1026" name="Picture 2" descr="120615 Logo Motus Energ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39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46848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5536" y="94426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Management	</a:t>
            </a:r>
            <a:endParaRPr lang="it-IT" sz="24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79512" y="1916832"/>
            <a:ext cx="87849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it-IT" sz="2000" dirty="0" smtClean="0"/>
              <a:t>Dott. Martin Gruber		</a:t>
            </a:r>
            <a:r>
              <a:rPr lang="en-US" sz="2000" dirty="0" smtClean="0"/>
              <a:t>President &amp; Owner, Executive Director of 					Gruber Logistics Group</a:t>
            </a:r>
          </a:p>
          <a:p>
            <a:pPr lvl="1" algn="just"/>
            <a:endParaRPr lang="en-US" sz="2000" dirty="0" smtClean="0"/>
          </a:p>
          <a:p>
            <a:pPr lvl="1" algn="just"/>
            <a:r>
              <a:rPr lang="en-US" sz="2000" dirty="0" err="1" smtClean="0"/>
              <a:t>Ing</a:t>
            </a:r>
            <a:r>
              <a:rPr lang="en-US" sz="2000" dirty="0" smtClean="0"/>
              <a:t>. Marco Ferrara		Country Manager, </a:t>
            </a:r>
            <a:r>
              <a:rPr lang="en-US" sz="2000" dirty="0" err="1" smtClean="0"/>
              <a:t>responsable</a:t>
            </a:r>
            <a:r>
              <a:rPr lang="en-US" sz="2000" dirty="0" smtClean="0"/>
              <a:t> of commercial 				and development activities, more than 100 					</a:t>
            </a:r>
            <a:r>
              <a:rPr lang="en-US" sz="2000" dirty="0" err="1" smtClean="0"/>
              <a:t>MWe</a:t>
            </a:r>
            <a:r>
              <a:rPr lang="en-US" sz="2000" dirty="0" smtClean="0"/>
              <a:t> of 	experience in renewable energy 					project, principally in the wind energy sector in 				Italy </a:t>
            </a:r>
          </a:p>
          <a:p>
            <a:pPr lvl="1" algn="just"/>
            <a:endParaRPr lang="en-US" sz="2000" dirty="0" smtClean="0"/>
          </a:p>
          <a:p>
            <a:pPr lvl="1" algn="just"/>
            <a:r>
              <a:rPr lang="en-US" sz="2000" dirty="0" err="1" smtClean="0"/>
              <a:t>Ing</a:t>
            </a:r>
            <a:r>
              <a:rPr lang="en-US" sz="2000" dirty="0" smtClean="0"/>
              <a:t>. Matteo Perucci		Executive Director, </a:t>
            </a:r>
            <a:r>
              <a:rPr lang="en-US" sz="2000" dirty="0" err="1" smtClean="0"/>
              <a:t>responsable</a:t>
            </a:r>
            <a:r>
              <a:rPr lang="en-US" sz="2000" dirty="0" smtClean="0"/>
              <a:t> of engineering, 				project management and procurement, more 				than 50 </a:t>
            </a:r>
            <a:r>
              <a:rPr lang="en-US" sz="2000" dirty="0" err="1" smtClean="0"/>
              <a:t>Mwe</a:t>
            </a:r>
            <a:r>
              <a:rPr lang="en-US" sz="2000" dirty="0" smtClean="0"/>
              <a:t> of experience in renewable 					energy project, principally in the wind, PV and 				district heating sector in Ireland and Italy </a:t>
            </a:r>
          </a:p>
          <a:p>
            <a:pPr lvl="1" algn="just"/>
            <a:r>
              <a:rPr lang="en-US" sz="2000" dirty="0" smtClean="0"/>
              <a:t>     	</a:t>
            </a:r>
          </a:p>
          <a:p>
            <a:pPr lvl="1" algn="just"/>
            <a:r>
              <a:rPr lang="it-IT" sz="2000" dirty="0" smtClean="0"/>
              <a:t>			</a:t>
            </a:r>
          </a:p>
          <a:p>
            <a:pPr lvl="1" algn="just"/>
            <a:endParaRPr lang="it-IT" sz="2000" dirty="0"/>
          </a:p>
          <a:p>
            <a:pPr lvl="1" algn="just"/>
            <a:endParaRPr lang="it-IT" sz="2000" dirty="0" smtClean="0"/>
          </a:p>
        </p:txBody>
      </p:sp>
      <p:pic>
        <p:nvPicPr>
          <p:cNvPr id="1026" name="Picture 2" descr="120615 Logo Motus Energ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39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46848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67544" y="95740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Core business: energy production </a:t>
            </a:r>
            <a:r>
              <a:rPr lang="en-US" sz="2400" b="1" dirty="0" err="1" smtClean="0"/>
              <a:t>fr</a:t>
            </a:r>
            <a:r>
              <a:rPr lang="it-IT" sz="2400" b="1" dirty="0" err="1" smtClean="0"/>
              <a:t>om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refined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biomass</a:t>
            </a:r>
            <a:r>
              <a:rPr lang="it-IT" sz="2400" b="1" dirty="0" smtClean="0"/>
              <a:t>  </a:t>
            </a:r>
            <a:endParaRPr lang="it-IT" sz="24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1916832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Profitability from an energy plant means:</a:t>
            </a:r>
          </a:p>
          <a:p>
            <a:endParaRPr lang="en-US" sz="2000" dirty="0" smtClean="0"/>
          </a:p>
          <a:p>
            <a:pPr marL="342900" indent="-342900">
              <a:buFontTx/>
              <a:buChar char="-"/>
            </a:pPr>
            <a:r>
              <a:rPr lang="en-US" sz="2000" dirty="0" smtClean="0"/>
              <a:t>Production planning with programmable sources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Availability, cost and environment impact of fuels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High efficiency of the production systems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System scalability</a:t>
            </a:r>
            <a:endParaRPr lang="en-US" sz="2000" dirty="0"/>
          </a:p>
        </p:txBody>
      </p:sp>
      <p:sp>
        <p:nvSpPr>
          <p:cNvPr id="8" name="Freccia in giù 7"/>
          <p:cNvSpPr/>
          <p:nvPr/>
        </p:nvSpPr>
        <p:spPr>
          <a:xfrm>
            <a:off x="3995936" y="3863320"/>
            <a:ext cx="1008112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619944" y="4925199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INNOVATION OF WOOD GASIFIER</a:t>
            </a:r>
            <a:endParaRPr lang="it-IT" sz="3200" dirty="0"/>
          </a:p>
        </p:txBody>
      </p:sp>
      <p:pic>
        <p:nvPicPr>
          <p:cNvPr id="1026" name="Picture 2" descr="120615 Logo Motus Energ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70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46848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67544" y="95740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Why Innovation</a:t>
            </a:r>
            <a:r>
              <a:rPr lang="it-IT" sz="2400" b="1" dirty="0" smtClean="0"/>
              <a:t>?  </a:t>
            </a:r>
            <a:endParaRPr lang="it-IT" sz="24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2204864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u="sng" dirty="0" smtClean="0"/>
              <a:t>Production Planning with programmable sources</a:t>
            </a:r>
          </a:p>
          <a:p>
            <a:endParaRPr lang="en-US" sz="2000" u="sng" dirty="0" smtClean="0"/>
          </a:p>
          <a:p>
            <a:r>
              <a:rPr lang="en-US" sz="2000" dirty="0" smtClean="0"/>
              <a:t>No programmable sources (sun, wind) in the renewable energy production system of countries may result critical situations in terms of electrical grid stability in long term period</a:t>
            </a:r>
          </a:p>
          <a:p>
            <a:endParaRPr lang="en-US" sz="2000" dirty="0" smtClean="0"/>
          </a:p>
          <a:p>
            <a:r>
              <a:rPr lang="en-US" sz="2000" dirty="0" smtClean="0"/>
              <a:t>In Italy recently </a:t>
            </a:r>
            <a:r>
              <a:rPr lang="en-US" sz="2000" dirty="0" smtClean="0">
                <a:sym typeface="Wingdings" pitchFamily="2" charset="2"/>
              </a:rPr>
              <a:t> The electrical authority can disconnect arbitrary no programmable plant for safety grid reasons = loss of profitability</a:t>
            </a:r>
            <a:endParaRPr lang="en-US" sz="2000" dirty="0" smtClean="0"/>
          </a:p>
          <a:p>
            <a:r>
              <a:rPr lang="it-IT" sz="2000" dirty="0" smtClean="0"/>
              <a:t> </a:t>
            </a:r>
            <a:endParaRPr lang="it-IT" sz="2000" dirty="0"/>
          </a:p>
        </p:txBody>
      </p:sp>
      <p:pic>
        <p:nvPicPr>
          <p:cNvPr id="8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56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46848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65570" y="1916831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it-IT" sz="2000" u="sng" dirty="0" err="1" smtClean="0"/>
              <a:t>Availability</a:t>
            </a:r>
            <a:r>
              <a:rPr lang="it-IT" sz="2000" u="sng" dirty="0" smtClean="0"/>
              <a:t>, </a:t>
            </a:r>
            <a:r>
              <a:rPr lang="it-IT" sz="2000" u="sng" dirty="0" err="1" smtClean="0"/>
              <a:t>cost</a:t>
            </a:r>
            <a:r>
              <a:rPr lang="it-IT" sz="2000" u="sng" dirty="0" smtClean="0"/>
              <a:t> and </a:t>
            </a:r>
            <a:r>
              <a:rPr lang="it-IT" sz="2000" u="sng" dirty="0" err="1" smtClean="0"/>
              <a:t>enviroment</a:t>
            </a:r>
            <a:r>
              <a:rPr lang="it-IT" sz="2000" u="sng" dirty="0" smtClean="0"/>
              <a:t> impact of </a:t>
            </a:r>
            <a:r>
              <a:rPr lang="it-IT" sz="2000" u="sng" dirty="0" err="1" smtClean="0"/>
              <a:t>fuels</a:t>
            </a:r>
            <a:r>
              <a:rPr lang="it-IT" sz="2000" u="sng" dirty="0" smtClean="0"/>
              <a:t> </a:t>
            </a:r>
          </a:p>
          <a:p>
            <a:pPr marL="342900" indent="-342900">
              <a:buFontTx/>
              <a:buChar char="-"/>
            </a:pPr>
            <a:endParaRPr lang="it-IT" sz="2000" dirty="0"/>
          </a:p>
          <a:p>
            <a:pPr marL="342900" indent="-342900">
              <a:buFontTx/>
              <a:buChar char="-"/>
            </a:pPr>
            <a:endParaRPr lang="it-IT" sz="2000" dirty="0" smtClean="0"/>
          </a:p>
          <a:p>
            <a:endParaRPr lang="it-IT" sz="2000" dirty="0" smtClean="0"/>
          </a:p>
        </p:txBody>
      </p:sp>
      <p:cxnSp>
        <p:nvCxnSpPr>
          <p:cNvPr id="4" name="Connettore 1 3"/>
          <p:cNvCxnSpPr/>
          <p:nvPr/>
        </p:nvCxnSpPr>
        <p:spPr>
          <a:xfrm>
            <a:off x="4535996" y="2924944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1763688" y="4437112"/>
            <a:ext cx="5976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3779912" y="241033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FUELS COSTS</a:t>
            </a:r>
            <a:endParaRPr lang="it-IT" b="1" dirty="0"/>
          </a:p>
        </p:txBody>
      </p:sp>
      <p:sp>
        <p:nvSpPr>
          <p:cNvPr id="13" name="CasellaDiTesto 12"/>
          <p:cNvSpPr txBox="1"/>
          <p:nvPr/>
        </p:nvSpPr>
        <p:spPr>
          <a:xfrm rot="16200000">
            <a:off x="-173705" y="4065603"/>
            <a:ext cx="236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ENVIROMENT IMPACT</a:t>
            </a:r>
            <a:endParaRPr lang="it-IT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6444208" y="543040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OIL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4752020" y="4322713"/>
            <a:ext cx="1116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NATURAL GAS</a:t>
            </a:r>
          </a:p>
          <a:p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5652120" y="478437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LPG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2596796" y="579973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COAL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5652120" y="3240271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PALM OIL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6444208" y="3270884"/>
            <a:ext cx="684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RAPS OIL</a:t>
            </a:r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2782300" y="346082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u="sng" dirty="0" smtClean="0"/>
              <a:t>WOOD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1763688" y="3460823"/>
            <a:ext cx="112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OSBNW*</a:t>
            </a: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119986" y="6453336"/>
            <a:ext cx="313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*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soild</a:t>
            </a:r>
            <a:r>
              <a:rPr lang="it-IT" dirty="0" smtClean="0"/>
              <a:t> </a:t>
            </a:r>
            <a:r>
              <a:rPr lang="it-IT" dirty="0" err="1" smtClean="0"/>
              <a:t>biomass</a:t>
            </a:r>
            <a:r>
              <a:rPr lang="it-IT" dirty="0" smtClean="0"/>
              <a:t> no </a:t>
            </a:r>
            <a:r>
              <a:rPr lang="it-IT" dirty="0" err="1" smtClean="0"/>
              <a:t>wood</a:t>
            </a:r>
            <a:endParaRPr lang="it-IT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394689" y="4504474"/>
            <a:ext cx="98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WASTE</a:t>
            </a:r>
            <a:endParaRPr lang="it-IT" dirty="0"/>
          </a:p>
        </p:txBody>
      </p:sp>
      <p:cxnSp>
        <p:nvCxnSpPr>
          <p:cNvPr id="26" name="Connettore 2 25"/>
          <p:cNvCxnSpPr/>
          <p:nvPr/>
        </p:nvCxnSpPr>
        <p:spPr>
          <a:xfrm>
            <a:off x="3233138" y="2779662"/>
            <a:ext cx="24017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1196502" y="3460823"/>
            <a:ext cx="0" cy="17570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e 30"/>
          <p:cNvSpPr/>
          <p:nvPr/>
        </p:nvSpPr>
        <p:spPr>
          <a:xfrm>
            <a:off x="2716330" y="3462033"/>
            <a:ext cx="1033616" cy="4563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/>
          <p:cNvSpPr txBox="1"/>
          <p:nvPr/>
        </p:nvSpPr>
        <p:spPr>
          <a:xfrm>
            <a:off x="395536" y="110980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/>
              <a:t>Why</a:t>
            </a:r>
            <a:r>
              <a:rPr lang="it-IT" sz="2400" b="1" dirty="0" smtClean="0"/>
              <a:t> Innovation?  </a:t>
            </a:r>
            <a:endParaRPr lang="it-IT" sz="2400" b="1" dirty="0"/>
          </a:p>
        </p:txBody>
      </p:sp>
      <p:pic>
        <p:nvPicPr>
          <p:cNvPr id="27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56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46848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cxnSp>
        <p:nvCxnSpPr>
          <p:cNvPr id="4" name="Connettore 1 3"/>
          <p:cNvCxnSpPr/>
          <p:nvPr/>
        </p:nvCxnSpPr>
        <p:spPr>
          <a:xfrm>
            <a:off x="4535996" y="3109610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1763688" y="4437112"/>
            <a:ext cx="5976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3398907" y="2412740"/>
            <a:ext cx="2070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SYSTEM EFFICIENCY</a:t>
            </a:r>
            <a:endParaRPr lang="it-IT" b="1" dirty="0"/>
          </a:p>
        </p:txBody>
      </p:sp>
      <p:sp>
        <p:nvSpPr>
          <p:cNvPr id="13" name="CasellaDiTesto 12"/>
          <p:cNvSpPr txBox="1"/>
          <p:nvPr/>
        </p:nvSpPr>
        <p:spPr>
          <a:xfrm rot="16200000">
            <a:off x="-173705" y="4065603"/>
            <a:ext cx="236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SYSTEM SCALABILITY</a:t>
            </a:r>
            <a:endParaRPr lang="it-IT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5813839" y="3810983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DIESEL CYCLE + ORC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4535996" y="5562159"/>
            <a:ext cx="1116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OTTO CYCLE</a:t>
            </a:r>
          </a:p>
          <a:p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1716921" y="3356992"/>
            <a:ext cx="1134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STEAM TURBINE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5338960" y="5217901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u="sng" dirty="0" smtClean="0"/>
              <a:t>DIESEL CYCLE</a:t>
            </a:r>
            <a:endParaRPr lang="it-IT" b="1" u="sng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6444208" y="294052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COMBINED CYCLE</a:t>
            </a: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3272355" y="3790781"/>
            <a:ext cx="112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GAS TURBINE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2634732" y="5076265"/>
            <a:ext cx="643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ORC</a:t>
            </a:r>
            <a:endParaRPr lang="it-IT" dirty="0"/>
          </a:p>
        </p:txBody>
      </p:sp>
      <p:cxnSp>
        <p:nvCxnSpPr>
          <p:cNvPr id="26" name="Connettore 2 25"/>
          <p:cNvCxnSpPr/>
          <p:nvPr/>
        </p:nvCxnSpPr>
        <p:spPr>
          <a:xfrm>
            <a:off x="3233138" y="2924944"/>
            <a:ext cx="24017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1196502" y="3460823"/>
            <a:ext cx="0" cy="17570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611560" y="1702444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it-IT" sz="2000" u="sng" dirty="0" smtClean="0"/>
              <a:t>High </a:t>
            </a:r>
            <a:r>
              <a:rPr lang="it-IT" sz="2000" u="sng" dirty="0" err="1" smtClean="0"/>
              <a:t>efficiency</a:t>
            </a:r>
            <a:r>
              <a:rPr lang="it-IT" sz="2000" u="sng" dirty="0" smtClean="0"/>
              <a:t> of the production </a:t>
            </a:r>
            <a:r>
              <a:rPr lang="it-IT" sz="2000" u="sng" dirty="0" err="1" smtClean="0"/>
              <a:t>system</a:t>
            </a:r>
            <a:endParaRPr lang="it-IT" sz="2000" u="sng" dirty="0" smtClean="0"/>
          </a:p>
          <a:p>
            <a:pPr marL="342900" indent="-342900">
              <a:buFontTx/>
              <a:buChar char="-"/>
            </a:pPr>
            <a:r>
              <a:rPr lang="it-IT" sz="2000" u="sng" dirty="0" err="1" smtClean="0"/>
              <a:t>Scalability</a:t>
            </a:r>
            <a:r>
              <a:rPr lang="it-IT" sz="2000" u="sng" dirty="0" smtClean="0"/>
              <a:t> of the </a:t>
            </a:r>
            <a:r>
              <a:rPr lang="it-IT" sz="2000" u="sng" dirty="0" err="1" smtClean="0"/>
              <a:t>system</a:t>
            </a:r>
            <a:endParaRPr lang="it-IT" sz="2000" u="sng" dirty="0"/>
          </a:p>
        </p:txBody>
      </p:sp>
      <p:sp>
        <p:nvSpPr>
          <p:cNvPr id="27" name="Ovale 26"/>
          <p:cNvSpPr/>
          <p:nvPr/>
        </p:nvSpPr>
        <p:spPr>
          <a:xfrm>
            <a:off x="5197751" y="5217900"/>
            <a:ext cx="1033616" cy="6463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/>
          <p:cNvSpPr txBox="1"/>
          <p:nvPr/>
        </p:nvSpPr>
        <p:spPr>
          <a:xfrm>
            <a:off x="579944" y="95740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/>
              <a:t>Why</a:t>
            </a:r>
            <a:r>
              <a:rPr lang="it-IT" sz="2400" b="1" dirty="0" smtClean="0"/>
              <a:t> Innovation?  </a:t>
            </a:r>
            <a:endParaRPr lang="it-IT" sz="2400" b="1" dirty="0"/>
          </a:p>
        </p:txBody>
      </p:sp>
      <p:pic>
        <p:nvPicPr>
          <p:cNvPr id="21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34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46848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1916832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/>
              <a:t>Possibility to use low cost and low impact fuel, with high availability in an high efficiency/scalability system</a:t>
            </a:r>
            <a:endParaRPr lang="en-US" sz="20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579944" y="95740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/>
              <a:t>Why</a:t>
            </a:r>
            <a:r>
              <a:rPr lang="it-IT" sz="2400" b="1" dirty="0" smtClean="0"/>
              <a:t> Innovation</a:t>
            </a:r>
            <a:r>
              <a:rPr lang="it-IT" sz="2400" b="1" dirty="0"/>
              <a:t> </a:t>
            </a:r>
            <a:r>
              <a:rPr lang="it-IT" sz="2400" b="1" dirty="0" smtClean="0"/>
              <a:t>of Wood </a:t>
            </a:r>
            <a:r>
              <a:rPr lang="it-IT" sz="2400" b="1" dirty="0" err="1" smtClean="0"/>
              <a:t>gasifier</a:t>
            </a:r>
            <a:r>
              <a:rPr lang="it-IT" sz="2400" b="1" dirty="0" smtClean="0"/>
              <a:t>?</a:t>
            </a:r>
            <a:endParaRPr lang="it-IT" sz="2400" b="1" dirty="0"/>
          </a:p>
        </p:txBody>
      </p:sp>
      <p:sp>
        <p:nvSpPr>
          <p:cNvPr id="3" name="Freccia in giù 2"/>
          <p:cNvSpPr/>
          <p:nvPr/>
        </p:nvSpPr>
        <p:spPr>
          <a:xfrm>
            <a:off x="4245770" y="2678822"/>
            <a:ext cx="580452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567720" y="3933056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/>
              <a:t>Low cost fuels </a:t>
            </a:r>
            <a:r>
              <a:rPr lang="en-US" sz="2000" dirty="0" smtClean="0">
                <a:sym typeface="Wingdings" pitchFamily="2" charset="2"/>
              </a:rPr>
              <a:t> savings during purchasing and plant operation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ym typeface="Wingdings" pitchFamily="2" charset="2"/>
              </a:rPr>
              <a:t>Availability of fuels  warranty of supply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ym typeface="Wingdings" pitchFamily="2" charset="2"/>
              </a:rPr>
              <a:t>Low environment impact  accepted from local communities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ym typeface="Wingdings" pitchFamily="2" charset="2"/>
              </a:rPr>
              <a:t>High efficiency  more electrical production  higher revenues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ym typeface="Wingdings" pitchFamily="2" charset="2"/>
              </a:rPr>
              <a:t>High scalability  easier authorization path, localization near final users, saving of electrical losses</a:t>
            </a:r>
            <a:endParaRPr lang="en-US" sz="2000" dirty="0"/>
          </a:p>
        </p:txBody>
      </p:sp>
      <p:pic>
        <p:nvPicPr>
          <p:cNvPr id="9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56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46848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5536" y="95740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/>
              <a:t>Why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gasifier</a:t>
            </a:r>
            <a:r>
              <a:rPr lang="it-IT" sz="2400" b="1" dirty="0" smtClean="0"/>
              <a:t>?  </a:t>
            </a:r>
            <a:endParaRPr lang="it-IT" sz="24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1916832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Wood is a solid fuel. If we want use it in a Diesel system we need gas or liquid state</a:t>
            </a:r>
            <a:endParaRPr lang="en-US" sz="20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451168" y="305944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Wood </a:t>
            </a:r>
            <a:r>
              <a:rPr lang="it-IT" sz="2400" b="1" dirty="0" err="1" smtClean="0"/>
              <a:t>fuel</a:t>
            </a:r>
            <a:r>
              <a:rPr lang="it-IT" sz="2400" b="1" dirty="0" smtClean="0"/>
              <a:t>?  </a:t>
            </a:r>
            <a:endParaRPr lang="it-IT" sz="24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81472" y="3933056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All fuels have to be refined, because energy production systems need stable input</a:t>
            </a:r>
          </a:p>
          <a:p>
            <a:endParaRPr lang="en-US" sz="2000" dirty="0" smtClean="0"/>
          </a:p>
          <a:p>
            <a:r>
              <a:rPr lang="en-US" sz="2000" dirty="0" smtClean="0"/>
              <a:t>Stable Input = </a:t>
            </a:r>
            <a:r>
              <a:rPr lang="en-US" sz="2000" dirty="0" err="1" smtClean="0"/>
              <a:t>simplier</a:t>
            </a:r>
            <a:r>
              <a:rPr lang="en-US" sz="2000" dirty="0" smtClean="0"/>
              <a:t> processes </a:t>
            </a:r>
            <a:r>
              <a:rPr lang="en-US" sz="2000" dirty="0" smtClean="0">
                <a:sym typeface="Wingdings" pitchFamily="2" charset="2"/>
              </a:rPr>
              <a:t> lower investment costs</a:t>
            </a:r>
            <a:r>
              <a:rPr lang="en-US" sz="2000" dirty="0" smtClean="0"/>
              <a:t> </a:t>
            </a:r>
          </a:p>
          <a:p>
            <a:endParaRPr lang="en-US" sz="2000" dirty="0" smtClean="0"/>
          </a:p>
          <a:p>
            <a:r>
              <a:rPr lang="en-US" sz="2000" dirty="0" smtClean="0"/>
              <a:t>Wood </a:t>
            </a:r>
            <a:r>
              <a:rPr lang="en-US" sz="2000" dirty="0" err="1" smtClean="0"/>
              <a:t>Cips</a:t>
            </a:r>
            <a:r>
              <a:rPr lang="en-US" sz="2000" dirty="0" smtClean="0"/>
              <a:t> (Not Fully refined)		Wood Pellet (Fully refined)</a:t>
            </a:r>
            <a:endParaRPr lang="en-US" sz="2000" dirty="0"/>
          </a:p>
        </p:txBody>
      </p:sp>
      <p:pic>
        <p:nvPicPr>
          <p:cNvPr id="9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56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46848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5536" y="95740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/>
              <a:t>Cips</a:t>
            </a:r>
            <a:r>
              <a:rPr lang="it-IT" sz="2400" b="1" dirty="0" smtClean="0"/>
              <a:t> or </a:t>
            </a:r>
            <a:r>
              <a:rPr lang="it-IT" sz="2400" b="1" dirty="0" err="1" smtClean="0"/>
              <a:t>Pellet</a:t>
            </a:r>
            <a:r>
              <a:rPr lang="it-IT" sz="2400" b="1" dirty="0" smtClean="0"/>
              <a:t> Wood? </a:t>
            </a:r>
            <a:endParaRPr lang="it-IT" sz="24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67544" y="170080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dirty="0"/>
          </a:p>
          <a:p>
            <a:r>
              <a:rPr lang="it-IT" sz="2000" dirty="0" smtClean="0"/>
              <a:t>Wood -------- </a:t>
            </a:r>
            <a:r>
              <a:rPr lang="it-IT" sz="2000" i="1" dirty="0" err="1" smtClean="0"/>
              <a:t>Refining</a:t>
            </a:r>
            <a:r>
              <a:rPr lang="it-IT" sz="2000" dirty="0" smtClean="0"/>
              <a:t> </a:t>
            </a:r>
            <a:r>
              <a:rPr lang="it-IT" sz="2000" i="1" dirty="0" smtClean="0"/>
              <a:t>1</a:t>
            </a:r>
            <a:r>
              <a:rPr lang="it-IT" sz="2000" dirty="0" smtClean="0"/>
              <a:t> -------- &gt; Wood </a:t>
            </a:r>
            <a:r>
              <a:rPr lang="it-IT" sz="2000" dirty="0" err="1" smtClean="0"/>
              <a:t>Cips</a:t>
            </a:r>
            <a:r>
              <a:rPr lang="it-IT" sz="2000" dirty="0" smtClean="0"/>
              <a:t> ----- </a:t>
            </a:r>
            <a:r>
              <a:rPr lang="it-IT" sz="2000" i="1" dirty="0" err="1" smtClean="0"/>
              <a:t>Refining</a:t>
            </a:r>
            <a:r>
              <a:rPr lang="it-IT" sz="2000" dirty="0" smtClean="0"/>
              <a:t> </a:t>
            </a:r>
            <a:r>
              <a:rPr lang="it-IT" sz="2000" i="1" dirty="0" smtClean="0"/>
              <a:t>2</a:t>
            </a:r>
            <a:r>
              <a:rPr lang="it-IT" sz="2000" dirty="0" smtClean="0"/>
              <a:t> ------&gt; Wood </a:t>
            </a:r>
            <a:r>
              <a:rPr lang="it-IT" sz="2000" dirty="0" err="1" smtClean="0"/>
              <a:t>Pellet</a:t>
            </a: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3" name="Freccia in giù 2"/>
          <p:cNvSpPr/>
          <p:nvPr/>
        </p:nvSpPr>
        <p:spPr>
          <a:xfrm>
            <a:off x="7524328" y="2564904"/>
            <a:ext cx="576064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in giù 7"/>
          <p:cNvSpPr/>
          <p:nvPr/>
        </p:nvSpPr>
        <p:spPr>
          <a:xfrm>
            <a:off x="4139952" y="2565100"/>
            <a:ext cx="576064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763688" y="233958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(</a:t>
            </a:r>
            <a:r>
              <a:rPr lang="it-IT" i="1" dirty="0" err="1" smtClean="0"/>
              <a:t>solid</a:t>
            </a:r>
            <a:r>
              <a:rPr lang="it-IT" i="1" dirty="0" smtClean="0"/>
              <a:t> state)</a:t>
            </a:r>
            <a:endParaRPr lang="it-IT" i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292080" y="234888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(</a:t>
            </a:r>
            <a:r>
              <a:rPr lang="it-IT" i="1" dirty="0" err="1" smtClean="0"/>
              <a:t>solid</a:t>
            </a:r>
            <a:r>
              <a:rPr lang="it-IT" i="1" dirty="0" smtClean="0"/>
              <a:t> state)</a:t>
            </a:r>
            <a:endParaRPr lang="it-IT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896112" y="3532366"/>
            <a:ext cx="1395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 err="1"/>
              <a:t>Refining</a:t>
            </a:r>
            <a:r>
              <a:rPr lang="it-IT" sz="2000" dirty="0"/>
              <a:t> </a:t>
            </a:r>
            <a:r>
              <a:rPr lang="it-IT" sz="2000" i="1" dirty="0" smtClean="0"/>
              <a:t>3 </a:t>
            </a:r>
            <a:endParaRPr lang="it-IT" i="1" dirty="0" smtClean="0"/>
          </a:p>
          <a:p>
            <a:r>
              <a:rPr lang="it-IT" i="1" dirty="0" smtClean="0"/>
              <a:t>(gas state</a:t>
            </a:r>
            <a:r>
              <a:rPr lang="it-IT" sz="2000" i="1" dirty="0" smtClean="0"/>
              <a:t>)</a:t>
            </a:r>
            <a:endParaRPr lang="it-IT" sz="20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928022" y="4869160"/>
            <a:ext cx="13321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 err="1"/>
              <a:t>Refining</a:t>
            </a:r>
            <a:r>
              <a:rPr lang="it-IT" sz="2000" dirty="0"/>
              <a:t> </a:t>
            </a:r>
            <a:r>
              <a:rPr lang="it-IT" sz="2000" i="1" dirty="0" smtClean="0"/>
              <a:t>4</a:t>
            </a:r>
            <a:endParaRPr lang="it-IT" i="1" dirty="0"/>
          </a:p>
          <a:p>
            <a:r>
              <a:rPr lang="it-IT" i="1" dirty="0" smtClean="0"/>
              <a:t>(gas state)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7181858" y="3532366"/>
            <a:ext cx="139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 err="1"/>
              <a:t>Refining</a:t>
            </a:r>
            <a:r>
              <a:rPr lang="it-IT" sz="2000" dirty="0"/>
              <a:t> </a:t>
            </a:r>
            <a:r>
              <a:rPr lang="it-IT" sz="2000" i="1" dirty="0" smtClean="0"/>
              <a:t>4</a:t>
            </a:r>
            <a:endParaRPr lang="it-IT" i="1" dirty="0"/>
          </a:p>
          <a:p>
            <a:r>
              <a:rPr lang="it-IT" i="1" dirty="0" smtClean="0"/>
              <a:t>(gas state)</a:t>
            </a:r>
            <a:endParaRPr lang="it-IT" dirty="0"/>
          </a:p>
        </p:txBody>
      </p:sp>
      <p:sp>
        <p:nvSpPr>
          <p:cNvPr id="15" name="Freccia in giù 14"/>
          <p:cNvSpPr/>
          <p:nvPr/>
        </p:nvSpPr>
        <p:spPr>
          <a:xfrm>
            <a:off x="4139952" y="4338320"/>
            <a:ext cx="576064" cy="5308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7056276" y="4840124"/>
            <a:ext cx="1332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 smtClean="0"/>
              <a:t>Gas ready for Diesel Engine</a:t>
            </a:r>
            <a:endParaRPr lang="it-IT" i="1" dirty="0"/>
          </a:p>
        </p:txBody>
      </p:sp>
      <p:sp>
        <p:nvSpPr>
          <p:cNvPr id="19" name="Freccia in giù 18"/>
          <p:cNvSpPr/>
          <p:nvPr/>
        </p:nvSpPr>
        <p:spPr>
          <a:xfrm>
            <a:off x="7434318" y="4339580"/>
            <a:ext cx="576064" cy="5308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Freccia in giù 19"/>
          <p:cNvSpPr/>
          <p:nvPr/>
        </p:nvSpPr>
        <p:spPr>
          <a:xfrm rot="16200000">
            <a:off x="5796136" y="4415626"/>
            <a:ext cx="576064" cy="15841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251520" y="5857275"/>
            <a:ext cx="8321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u="sng" dirty="0" err="1" smtClean="0"/>
              <a:t>Refining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phase</a:t>
            </a:r>
            <a:r>
              <a:rPr lang="it-IT" sz="2000" u="sng" dirty="0" smtClean="0"/>
              <a:t> 2 = </a:t>
            </a:r>
            <a:r>
              <a:rPr lang="it-IT" sz="2000" u="sng" dirty="0" err="1" smtClean="0"/>
              <a:t>Refining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phase</a:t>
            </a:r>
            <a:r>
              <a:rPr lang="it-IT" sz="2000" u="sng" dirty="0" smtClean="0"/>
              <a:t> 3 </a:t>
            </a:r>
            <a:r>
              <a:rPr lang="it-IT" sz="2000" u="sng" dirty="0" err="1" smtClean="0"/>
              <a:t>but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solid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process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costs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less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than</a:t>
            </a:r>
            <a:r>
              <a:rPr lang="it-IT" sz="2000" u="sng" dirty="0" smtClean="0"/>
              <a:t> gas </a:t>
            </a:r>
            <a:r>
              <a:rPr lang="it-IT" sz="2000" u="sng" dirty="0" err="1" smtClean="0"/>
              <a:t>process</a:t>
            </a:r>
            <a:endParaRPr lang="it-IT" sz="2000" u="sng" dirty="0" smtClean="0"/>
          </a:p>
          <a:p>
            <a:r>
              <a:rPr lang="it-IT" sz="2000" u="sng" dirty="0" err="1" smtClean="0"/>
              <a:t>Pellet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using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is</a:t>
            </a:r>
            <a:r>
              <a:rPr lang="it-IT" sz="2000" u="sng" dirty="0" smtClean="0"/>
              <a:t> </a:t>
            </a:r>
            <a:r>
              <a:rPr lang="it-IT" sz="2000" u="sng" dirty="0" err="1" smtClean="0"/>
              <a:t>preferable</a:t>
            </a:r>
            <a:endParaRPr lang="it-IT" sz="2000" u="sng" dirty="0"/>
          </a:p>
        </p:txBody>
      </p:sp>
      <p:pic>
        <p:nvPicPr>
          <p:cNvPr id="22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6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71060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79552" y="383143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  </a:t>
            </a:r>
            <a:endParaRPr lang="it-IT" sz="24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051719" y="4018181"/>
            <a:ext cx="4536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                    </a:t>
            </a:r>
            <a:r>
              <a:rPr lang="en-US" sz="2000" b="1" dirty="0" smtClean="0"/>
              <a:t> Other system </a:t>
            </a:r>
            <a:r>
              <a:rPr lang="en-US" sz="2000" b="1" dirty="0" err="1" smtClean="0"/>
              <a:t>infos</a:t>
            </a:r>
            <a:r>
              <a:rPr lang="en-US" sz="2000" b="1" dirty="0" smtClean="0"/>
              <a:t>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79552" y="1700808"/>
            <a:ext cx="7936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Modules of 199 </a:t>
            </a:r>
            <a:r>
              <a:rPr lang="en-US" dirty="0" err="1" smtClean="0"/>
              <a:t>kWp</a:t>
            </a:r>
            <a:r>
              <a:rPr lang="en-US" dirty="0" smtClean="0"/>
              <a:t> – 270 </a:t>
            </a:r>
            <a:r>
              <a:rPr lang="en-US" dirty="0" err="1" smtClean="0"/>
              <a:t>kWt</a:t>
            </a:r>
            <a:r>
              <a:rPr lang="en-US" dirty="0" smtClean="0"/>
              <a:t> (32% electrical efficiency)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Man diesel engine + turbine on exhausted gas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Assembled system, fast installation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Feed with wood pellet or other selected biomass (new development)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Low emissions level compatible with Italian law (DM 6 </a:t>
            </a:r>
            <a:r>
              <a:rPr lang="en-US" dirty="0" err="1" smtClean="0"/>
              <a:t>luglio</a:t>
            </a:r>
            <a:r>
              <a:rPr lang="en-US" dirty="0" smtClean="0"/>
              <a:t> 2012, art. 8 comma 7-allegato 5)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Possibilities to combine modules in order to increase the power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High availability of the system (&gt; 7.500 hours guaranteed)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060104" y="1041208"/>
            <a:ext cx="4536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General </a:t>
            </a:r>
            <a:r>
              <a:rPr lang="it-IT" sz="2000" b="1" dirty="0" err="1" smtClean="0"/>
              <a:t>technical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details</a:t>
            </a:r>
            <a:r>
              <a:rPr lang="it-IT" sz="2000" b="1" dirty="0" smtClean="0"/>
              <a:t> of </a:t>
            </a:r>
            <a:r>
              <a:rPr lang="it-IT" sz="2000" b="1" dirty="0" err="1" smtClean="0"/>
              <a:t>our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system</a:t>
            </a:r>
            <a:endParaRPr lang="it-IT" sz="2000" b="1" dirty="0" smtClean="0"/>
          </a:p>
        </p:txBody>
      </p:sp>
      <p:sp>
        <p:nvSpPr>
          <p:cNvPr id="15" name="CasellaDiTesto 14"/>
          <p:cNvSpPr txBox="1"/>
          <p:nvPr/>
        </p:nvSpPr>
        <p:spPr>
          <a:xfrm>
            <a:off x="379552" y="4437112"/>
            <a:ext cx="793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Production warranty with an O&amp;M contract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Approved by more than one primary credit institutes in Italy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Investment of Motus Energy / Gruber Logistics group in new plant during year 2012: around 7 </a:t>
            </a:r>
            <a:r>
              <a:rPr lang="en-US" dirty="0" err="1" smtClean="0"/>
              <a:t>milion</a:t>
            </a:r>
            <a:r>
              <a:rPr lang="en-US" dirty="0" smtClean="0"/>
              <a:t> € (first plants in Italy)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80 modules already installed in Europe (Germany and Italy) at march 2013, 3 years track record</a:t>
            </a:r>
          </a:p>
          <a:p>
            <a:endParaRPr lang="it-IT" dirty="0" smtClean="0"/>
          </a:p>
          <a:p>
            <a:pPr marL="285750" indent="-285750">
              <a:buFontTx/>
              <a:buChar char="-"/>
            </a:pPr>
            <a:endParaRPr lang="it-IT" dirty="0" smtClean="0"/>
          </a:p>
          <a:p>
            <a:pPr marL="285750" indent="-285750">
              <a:buFontTx/>
              <a:buChar char="-"/>
            </a:pPr>
            <a:endParaRPr lang="it-IT" dirty="0" smtClean="0"/>
          </a:p>
        </p:txBody>
      </p:sp>
      <p:pic>
        <p:nvPicPr>
          <p:cNvPr id="10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16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71060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79552" y="383143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  </a:t>
            </a:r>
            <a:endParaRPr lang="it-IT" sz="24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9924" y="2284853"/>
            <a:ext cx="79368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Full EPC costs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(4,9 – 6,1 </a:t>
            </a:r>
            <a:r>
              <a:rPr lang="en-US" dirty="0" err="1" smtClean="0"/>
              <a:t>mln</a:t>
            </a:r>
            <a:r>
              <a:rPr lang="en-US" dirty="0" smtClean="0"/>
              <a:t> € / </a:t>
            </a:r>
            <a:r>
              <a:rPr lang="en-US" dirty="0" err="1" smtClean="0"/>
              <a:t>MWp</a:t>
            </a:r>
            <a:r>
              <a:rPr lang="en-US" dirty="0" smtClean="0"/>
              <a:t>) </a:t>
            </a:r>
            <a:r>
              <a:rPr lang="en-US" dirty="0" smtClean="0">
                <a:sym typeface="Wingdings" pitchFamily="2" charset="2"/>
              </a:rPr>
              <a:t>depends by specific site/n. modules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Investment costs / EBITDA </a:t>
            </a:r>
            <a:r>
              <a:rPr lang="en-US" dirty="0" smtClean="0">
                <a:sym typeface="Wingdings" pitchFamily="2" charset="2"/>
              </a:rPr>
              <a:t> 5-6,5 years depends by specific site/heating using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Risk of fuel supply </a:t>
            </a:r>
            <a:r>
              <a:rPr lang="en-US" dirty="0" smtClean="0">
                <a:sym typeface="Wingdings" pitchFamily="2" charset="2"/>
              </a:rPr>
              <a:t> Motus is fully connected to Gruber Logistics Group, an international company, and has agreements with different large biomass producers</a:t>
            </a:r>
          </a:p>
          <a:p>
            <a:endParaRPr lang="en-US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/>
              <a:t>Risk of fuel price </a:t>
            </a:r>
            <a:r>
              <a:rPr lang="en-US" dirty="0" smtClean="0">
                <a:sym typeface="Wingdings" pitchFamily="2" charset="2"/>
              </a:rPr>
              <a:t> pellet is a commodity with low inflation risk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Risk of fuel price </a:t>
            </a:r>
            <a:r>
              <a:rPr lang="en-US" dirty="0" smtClean="0">
                <a:sym typeface="Wingdings" pitchFamily="2" charset="2"/>
              </a:rPr>
              <a:t> warranty price for a defined period 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 pitchFamily="2" charset="2"/>
              </a:rPr>
              <a:t>Risk of fuel price  partial compensation by heat contract updates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 pitchFamily="2" charset="2"/>
              </a:rPr>
              <a:t>Risk of plant stop by authorities  biomass is a programmable source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it-IT" dirty="0" smtClean="0">
              <a:sym typeface="Wingdings" pitchFamily="2" charset="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dirty="0" smtClean="0"/>
          </a:p>
        </p:txBody>
      </p:sp>
      <p:sp>
        <p:nvSpPr>
          <p:cNvPr id="14" name="CasellaDiTesto 13"/>
          <p:cNvSpPr txBox="1"/>
          <p:nvPr/>
        </p:nvSpPr>
        <p:spPr>
          <a:xfrm>
            <a:off x="2060104" y="1340768"/>
            <a:ext cx="4536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General </a:t>
            </a:r>
            <a:r>
              <a:rPr lang="it-IT" sz="2000" b="1" dirty="0" err="1" smtClean="0"/>
              <a:t>financial</a:t>
            </a:r>
            <a:r>
              <a:rPr lang="it-IT" sz="2000" b="1" dirty="0" smtClean="0"/>
              <a:t> / </a:t>
            </a:r>
            <a:r>
              <a:rPr lang="it-IT" sz="2000" b="1" dirty="0" err="1" smtClean="0"/>
              <a:t>risks</a:t>
            </a:r>
            <a:r>
              <a:rPr lang="it-IT" sz="2000" b="1" dirty="0" smtClean="0"/>
              <a:t> management</a:t>
            </a:r>
          </a:p>
        </p:txBody>
      </p:sp>
      <p:pic>
        <p:nvPicPr>
          <p:cNvPr id="7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47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71060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79552" y="383143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  </a:t>
            </a:r>
            <a:endParaRPr lang="it-IT" sz="24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9924" y="1916832"/>
            <a:ext cx="79368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ym typeface="Wingdings" pitchFamily="2" charset="2"/>
              </a:rPr>
              <a:t>2012</a:t>
            </a:r>
          </a:p>
          <a:p>
            <a:endParaRPr lang="it-IT" dirty="0">
              <a:sym typeface="Wingdings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ym typeface="Wingdings" pitchFamily="2" charset="2"/>
              </a:rPr>
              <a:t>Auer (BZ) – Gruber Logistics headquarters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Type of plant: CHP Biomass gasification + district heating (200 m)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Client: Gruber Invest Srl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Power: 400 </a:t>
            </a:r>
            <a:r>
              <a:rPr lang="en-US" sz="1600" dirty="0" err="1" smtClean="0">
                <a:sym typeface="Wingdings" pitchFamily="2" charset="2"/>
              </a:rPr>
              <a:t>kWp</a:t>
            </a:r>
            <a:endParaRPr lang="en-US" sz="1600" dirty="0" smtClean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Commissioning: May 2012</a:t>
            </a:r>
          </a:p>
          <a:p>
            <a:pPr lvl="3"/>
            <a:endParaRPr lang="it-IT" sz="1600" dirty="0" smtClean="0">
              <a:sym typeface="Wingdings" pitchFamily="2" charset="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err="1" smtClean="0"/>
              <a:t>Freienfeld</a:t>
            </a:r>
            <a:r>
              <a:rPr lang="en-US" dirty="0" smtClean="0"/>
              <a:t> (BZ) – </a:t>
            </a:r>
            <a:r>
              <a:rPr lang="en-US" dirty="0" err="1" smtClean="0"/>
              <a:t>Reifenstein</a:t>
            </a:r>
            <a:r>
              <a:rPr lang="en-US" dirty="0" smtClean="0"/>
              <a:t> industrial area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Type of plant: CHP Biomass gasification + district heating (1,5 km)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Client: Thermo </a:t>
            </a:r>
            <a:r>
              <a:rPr lang="en-US" sz="1600" dirty="0" err="1" smtClean="0">
                <a:sym typeface="Wingdings" pitchFamily="2" charset="2"/>
              </a:rPr>
              <a:t>Reifenstein</a:t>
            </a:r>
            <a:r>
              <a:rPr lang="en-US" sz="1600" dirty="0" smtClean="0">
                <a:sym typeface="Wingdings" pitchFamily="2" charset="2"/>
              </a:rPr>
              <a:t> Srl (Motus Energy / Gruber Logistics Group / Intercom)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Power: 995 </a:t>
            </a:r>
            <a:r>
              <a:rPr lang="en-US" sz="1600" dirty="0" err="1" smtClean="0">
                <a:sym typeface="Wingdings" pitchFamily="2" charset="2"/>
              </a:rPr>
              <a:t>kWp</a:t>
            </a:r>
            <a:endParaRPr lang="en-US" sz="1600" dirty="0" smtClean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Commissioning: Dec 2012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14" name="CasellaDiTesto 13"/>
          <p:cNvSpPr txBox="1"/>
          <p:nvPr/>
        </p:nvSpPr>
        <p:spPr>
          <a:xfrm>
            <a:off x="2987824" y="1340768"/>
            <a:ext cx="2867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 smtClean="0"/>
              <a:t>References</a:t>
            </a:r>
            <a:r>
              <a:rPr lang="it-IT" sz="2000" b="1" dirty="0" smtClean="0"/>
              <a:t>  </a:t>
            </a:r>
          </a:p>
        </p:txBody>
      </p:sp>
      <p:pic>
        <p:nvPicPr>
          <p:cNvPr id="7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71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71060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79552" y="383143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  </a:t>
            </a:r>
            <a:endParaRPr lang="it-IT" sz="24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9924" y="1596862"/>
            <a:ext cx="793686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ym typeface="Wingdings" pitchFamily="2" charset="2"/>
              </a:rPr>
              <a:t>2013</a:t>
            </a:r>
          </a:p>
          <a:p>
            <a:pPr lvl="3"/>
            <a:endParaRPr lang="en-US" sz="1600" dirty="0" smtClean="0">
              <a:sym typeface="Wingdings" pitchFamily="2" charset="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Reggio Emilia (RE)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Type of plant: CHP Biomass gasification + district heating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Client: </a:t>
            </a:r>
            <a:r>
              <a:rPr lang="en-US" sz="1600" dirty="0" err="1" smtClean="0">
                <a:sym typeface="Wingdings" pitchFamily="2" charset="2"/>
              </a:rPr>
              <a:t>L’Ovile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Scrl</a:t>
            </a:r>
            <a:endParaRPr lang="en-US" sz="1600" dirty="0" smtClean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Power: 199 </a:t>
            </a:r>
            <a:r>
              <a:rPr lang="en-US" sz="1600" dirty="0" err="1" smtClean="0">
                <a:sym typeface="Wingdings" pitchFamily="2" charset="2"/>
              </a:rPr>
              <a:t>kWp</a:t>
            </a:r>
            <a:endParaRPr lang="en-US" sz="1600" dirty="0" smtClean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Commissioning: Sep 2013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1600" dirty="0" smtClean="0">
              <a:sym typeface="Wingdings" pitchFamily="2" charset="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Different locations South Tyrol / Veneto / Emilia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Type of plant: CHP Biomass gasification + district heating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Client: District heat public utility, industrial companies and private hospitals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Power: 199 </a:t>
            </a:r>
            <a:r>
              <a:rPr lang="en-US" sz="1600" dirty="0" err="1" smtClean="0">
                <a:sym typeface="Wingdings" pitchFamily="2" charset="2"/>
              </a:rPr>
              <a:t>kWp</a:t>
            </a:r>
            <a:endParaRPr lang="en-US" sz="1600" dirty="0" smtClean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Number forecasted: </a:t>
            </a:r>
            <a:r>
              <a:rPr lang="en-US" sz="1600" dirty="0" smtClean="0">
                <a:sym typeface="Wingdings" pitchFamily="2" charset="2"/>
              </a:rPr>
              <a:t>7</a:t>
            </a:r>
            <a:endParaRPr lang="en-US" sz="1600" dirty="0" smtClean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Commissioning: Dec 2013 – Feb 2014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it-IT" sz="1600" dirty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it-IT" sz="1600" dirty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it-IT" sz="1600" dirty="0">
              <a:sym typeface="Wingdings" pitchFamily="2" charset="2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123728" y="1196752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Construction/Development pipeline </a:t>
            </a:r>
          </a:p>
        </p:txBody>
      </p:sp>
      <p:pic>
        <p:nvPicPr>
          <p:cNvPr id="7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47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71060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79552" y="383143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  </a:t>
            </a:r>
            <a:endParaRPr lang="it-IT" sz="24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9924" y="1596862"/>
            <a:ext cx="7936864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ym typeface="Wingdings" pitchFamily="2" charset="2"/>
              </a:rPr>
              <a:t>2014</a:t>
            </a:r>
          </a:p>
          <a:p>
            <a:endParaRPr lang="it-IT" dirty="0">
              <a:sym typeface="Wingdings" pitchFamily="2" charset="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locations</a:t>
            </a:r>
            <a:r>
              <a:rPr lang="it-IT" dirty="0"/>
              <a:t> South </a:t>
            </a:r>
            <a:r>
              <a:rPr lang="it-IT" dirty="0" err="1"/>
              <a:t>Tyrol</a:t>
            </a:r>
            <a:r>
              <a:rPr lang="it-IT" dirty="0"/>
              <a:t> / Veneto / Emilia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it-IT" sz="1600" dirty="0" err="1" smtClean="0">
                <a:sym typeface="Wingdings" pitchFamily="2" charset="2"/>
              </a:rPr>
              <a:t>Type</a:t>
            </a:r>
            <a:r>
              <a:rPr lang="it-IT" sz="1600" dirty="0" smtClean="0">
                <a:sym typeface="Wingdings" pitchFamily="2" charset="2"/>
              </a:rPr>
              <a:t> </a:t>
            </a:r>
            <a:r>
              <a:rPr lang="it-IT" sz="1600" dirty="0">
                <a:sym typeface="Wingdings" pitchFamily="2" charset="2"/>
              </a:rPr>
              <a:t>of </a:t>
            </a:r>
            <a:r>
              <a:rPr lang="it-IT" sz="1600" dirty="0" err="1">
                <a:sym typeface="Wingdings" pitchFamily="2" charset="2"/>
              </a:rPr>
              <a:t>plant</a:t>
            </a:r>
            <a:r>
              <a:rPr lang="it-IT" sz="1600" dirty="0">
                <a:sym typeface="Wingdings" pitchFamily="2" charset="2"/>
              </a:rPr>
              <a:t>: CHP </a:t>
            </a:r>
            <a:r>
              <a:rPr lang="it-IT" sz="1600" dirty="0" err="1">
                <a:sym typeface="Wingdings" pitchFamily="2" charset="2"/>
              </a:rPr>
              <a:t>Biomass</a:t>
            </a:r>
            <a:r>
              <a:rPr lang="it-IT" sz="1600" dirty="0">
                <a:sym typeface="Wingdings" pitchFamily="2" charset="2"/>
              </a:rPr>
              <a:t> </a:t>
            </a:r>
            <a:r>
              <a:rPr lang="it-IT" sz="1600" dirty="0" err="1">
                <a:sym typeface="Wingdings" pitchFamily="2" charset="2"/>
              </a:rPr>
              <a:t>gasification</a:t>
            </a:r>
            <a:r>
              <a:rPr lang="it-IT" sz="1600" dirty="0">
                <a:sym typeface="Wingdings" pitchFamily="2" charset="2"/>
              </a:rPr>
              <a:t> + </a:t>
            </a:r>
            <a:r>
              <a:rPr lang="it-IT" sz="1600" dirty="0" err="1">
                <a:sym typeface="Wingdings" pitchFamily="2" charset="2"/>
              </a:rPr>
              <a:t>district</a:t>
            </a:r>
            <a:r>
              <a:rPr lang="it-IT" sz="1600" dirty="0">
                <a:sym typeface="Wingdings" pitchFamily="2" charset="2"/>
              </a:rPr>
              <a:t> </a:t>
            </a:r>
            <a:r>
              <a:rPr lang="it-IT" sz="1600" dirty="0" err="1">
                <a:sym typeface="Wingdings" pitchFamily="2" charset="2"/>
              </a:rPr>
              <a:t>heat</a:t>
            </a:r>
            <a:r>
              <a:rPr lang="it-IT" sz="1600" dirty="0">
                <a:sym typeface="Wingdings" pitchFamily="2" charset="2"/>
              </a:rPr>
              <a:t>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it-IT" sz="1600" dirty="0">
                <a:sym typeface="Wingdings" pitchFamily="2" charset="2"/>
              </a:rPr>
              <a:t>Client: </a:t>
            </a:r>
            <a:r>
              <a:rPr lang="it-IT" sz="1600" dirty="0" err="1" smtClean="0">
                <a:sym typeface="Wingdings" pitchFamily="2" charset="2"/>
              </a:rPr>
              <a:t>District</a:t>
            </a:r>
            <a:r>
              <a:rPr lang="it-IT" sz="1600" dirty="0" smtClean="0">
                <a:sym typeface="Wingdings" pitchFamily="2" charset="2"/>
              </a:rPr>
              <a:t> </a:t>
            </a:r>
            <a:r>
              <a:rPr lang="it-IT" sz="1600" dirty="0" err="1" smtClean="0">
                <a:sym typeface="Wingdings" pitchFamily="2" charset="2"/>
              </a:rPr>
              <a:t>heat</a:t>
            </a:r>
            <a:r>
              <a:rPr lang="it-IT" sz="1600" dirty="0" smtClean="0">
                <a:sym typeface="Wingdings" pitchFamily="2" charset="2"/>
              </a:rPr>
              <a:t> public utility, industrial companies and private hospitals</a:t>
            </a:r>
            <a:endParaRPr lang="it-IT" sz="1600" dirty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it-IT" sz="1600" dirty="0" err="1">
                <a:sym typeface="Wingdings" pitchFamily="2" charset="2"/>
              </a:rPr>
              <a:t>Power</a:t>
            </a:r>
            <a:r>
              <a:rPr lang="it-IT" sz="1600" dirty="0">
                <a:sym typeface="Wingdings" pitchFamily="2" charset="2"/>
              </a:rPr>
              <a:t>: 199 </a:t>
            </a:r>
            <a:r>
              <a:rPr lang="it-IT" sz="1600" dirty="0" err="1" smtClean="0">
                <a:sym typeface="Wingdings" pitchFamily="2" charset="2"/>
              </a:rPr>
              <a:t>kWp</a:t>
            </a:r>
            <a:endParaRPr lang="it-IT" sz="1600" dirty="0" smtClean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it-IT" sz="1600" dirty="0" err="1" smtClean="0">
                <a:sym typeface="Wingdings" pitchFamily="2" charset="2"/>
              </a:rPr>
              <a:t>Number</a:t>
            </a:r>
            <a:r>
              <a:rPr lang="it-IT" sz="1600" dirty="0" smtClean="0">
                <a:sym typeface="Wingdings" pitchFamily="2" charset="2"/>
              </a:rPr>
              <a:t> </a:t>
            </a:r>
            <a:r>
              <a:rPr lang="it-IT" sz="1600" dirty="0" err="1" smtClean="0">
                <a:sym typeface="Wingdings" pitchFamily="2" charset="2"/>
              </a:rPr>
              <a:t>forecasted</a:t>
            </a:r>
            <a:r>
              <a:rPr lang="it-IT" sz="1600" dirty="0" smtClean="0">
                <a:sym typeface="Wingdings" pitchFamily="2" charset="2"/>
              </a:rPr>
              <a:t>: 20</a:t>
            </a:r>
            <a:endParaRPr lang="it-IT" sz="1600" dirty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it-IT" sz="1600" dirty="0" err="1">
                <a:sym typeface="Wingdings" pitchFamily="2" charset="2"/>
              </a:rPr>
              <a:t>Commissioning</a:t>
            </a:r>
            <a:r>
              <a:rPr lang="it-IT" sz="1600" dirty="0">
                <a:sym typeface="Wingdings" pitchFamily="2" charset="2"/>
              </a:rPr>
              <a:t>: </a:t>
            </a:r>
            <a:r>
              <a:rPr lang="it-IT" sz="1600" dirty="0" err="1" smtClean="0">
                <a:sym typeface="Wingdings" pitchFamily="2" charset="2"/>
              </a:rPr>
              <a:t>May-Dec</a:t>
            </a:r>
            <a:r>
              <a:rPr lang="it-IT" sz="1600" dirty="0" smtClean="0">
                <a:sym typeface="Wingdings" pitchFamily="2" charset="2"/>
              </a:rPr>
              <a:t> 2014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it-IT" sz="1600" dirty="0">
              <a:sym typeface="Wingdings" pitchFamily="2" charset="2"/>
            </a:endParaRPr>
          </a:p>
          <a:p>
            <a:pPr lvl="1"/>
            <a:endParaRPr lang="it-IT" sz="1600" dirty="0">
              <a:sym typeface="Wingdings" pitchFamily="2" charset="2"/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it-IT" sz="1600" dirty="0">
              <a:sym typeface="Wingdings" pitchFamily="2" charset="2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050136" y="1196752"/>
            <a:ext cx="293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Development pipeline </a:t>
            </a:r>
          </a:p>
        </p:txBody>
      </p:sp>
      <p:pic>
        <p:nvPicPr>
          <p:cNvPr id="7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3052054" y="4062263"/>
            <a:ext cx="293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 smtClean="0"/>
              <a:t>Forecast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biomass</a:t>
            </a:r>
            <a:r>
              <a:rPr lang="it-IT" sz="2000" b="1" dirty="0" smtClean="0"/>
              <a:t> trading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12324" y="4780861"/>
            <a:ext cx="793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2013"/>
            </a:pPr>
            <a:r>
              <a:rPr lang="it-IT" dirty="0" smtClean="0">
                <a:sym typeface="Wingdings" pitchFamily="2" charset="2"/>
              </a:rPr>
              <a:t> 	12,000 </a:t>
            </a:r>
            <a:r>
              <a:rPr lang="it-IT" dirty="0" err="1" smtClean="0">
                <a:sym typeface="Wingdings" pitchFamily="2" charset="2"/>
              </a:rPr>
              <a:t>tonnes</a:t>
            </a:r>
            <a:r>
              <a:rPr lang="it-IT" dirty="0" smtClean="0">
                <a:sym typeface="Wingdings" pitchFamily="2" charset="2"/>
              </a:rPr>
              <a:t> (9,000 </a:t>
            </a:r>
            <a:r>
              <a:rPr lang="it-IT" dirty="0" err="1" smtClean="0">
                <a:sym typeface="Wingdings" pitchFamily="2" charset="2"/>
              </a:rPr>
              <a:t>wood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pellet</a:t>
            </a:r>
            <a:r>
              <a:rPr lang="it-IT" dirty="0" smtClean="0">
                <a:sym typeface="Wingdings" pitchFamily="2" charset="2"/>
              </a:rPr>
              <a:t> / 3,000 </a:t>
            </a:r>
            <a:r>
              <a:rPr lang="it-IT" dirty="0" err="1" smtClean="0">
                <a:sym typeface="Wingdings" pitchFamily="2" charset="2"/>
              </a:rPr>
              <a:t>other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biomass</a:t>
            </a:r>
            <a:r>
              <a:rPr lang="it-IT" dirty="0" smtClean="0">
                <a:sym typeface="Wingdings" pitchFamily="2" charset="2"/>
              </a:rPr>
              <a:t>)</a:t>
            </a:r>
          </a:p>
          <a:p>
            <a:pPr marL="342900" indent="-342900">
              <a:buAutoNum type="arabicPlain" startAt="2013"/>
            </a:pPr>
            <a:r>
              <a:rPr lang="it-IT" dirty="0">
                <a:sym typeface="Wingdings" pitchFamily="2" charset="2"/>
              </a:rPr>
              <a:t> </a:t>
            </a:r>
            <a:r>
              <a:rPr lang="it-IT" dirty="0" smtClean="0">
                <a:sym typeface="Wingdings" pitchFamily="2" charset="2"/>
              </a:rPr>
              <a:t>	50,000 </a:t>
            </a:r>
            <a:r>
              <a:rPr lang="it-IT" dirty="0" err="1" smtClean="0">
                <a:sym typeface="Wingdings" pitchFamily="2" charset="2"/>
              </a:rPr>
              <a:t>tonnes</a:t>
            </a:r>
            <a:r>
              <a:rPr lang="it-IT" dirty="0" smtClean="0">
                <a:sym typeface="Wingdings" pitchFamily="2" charset="2"/>
              </a:rPr>
              <a:t> (40,000 </a:t>
            </a:r>
            <a:r>
              <a:rPr lang="it-IT" dirty="0" err="1" smtClean="0">
                <a:sym typeface="Wingdings" pitchFamily="2" charset="2"/>
              </a:rPr>
              <a:t>wood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pellet</a:t>
            </a:r>
            <a:r>
              <a:rPr lang="it-IT" dirty="0" smtClean="0">
                <a:sym typeface="Wingdings" pitchFamily="2" charset="2"/>
              </a:rPr>
              <a:t> / 10,000 </a:t>
            </a:r>
            <a:r>
              <a:rPr lang="it-IT" dirty="0" err="1" smtClean="0">
                <a:sym typeface="Wingdings" pitchFamily="2" charset="2"/>
              </a:rPr>
              <a:t>other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biomass</a:t>
            </a:r>
            <a:r>
              <a:rPr lang="it-IT" dirty="0" smtClean="0">
                <a:sym typeface="Wingdings" pitchFamily="2" charset="2"/>
              </a:rPr>
              <a:t>)</a:t>
            </a:r>
          </a:p>
          <a:p>
            <a:pPr marL="342900" indent="-342900">
              <a:buAutoNum type="arabicPlain" startAt="2013"/>
            </a:pPr>
            <a:r>
              <a:rPr lang="it-IT" dirty="0">
                <a:sym typeface="Wingdings" pitchFamily="2" charset="2"/>
              </a:rPr>
              <a:t> </a:t>
            </a:r>
            <a:r>
              <a:rPr lang="it-IT" dirty="0" smtClean="0">
                <a:sym typeface="Wingdings" pitchFamily="2" charset="2"/>
              </a:rPr>
              <a:t>	100,000 </a:t>
            </a:r>
            <a:r>
              <a:rPr lang="it-IT" dirty="0" err="1" smtClean="0">
                <a:sym typeface="Wingdings" pitchFamily="2" charset="2"/>
              </a:rPr>
              <a:t>tonnes</a:t>
            </a:r>
            <a:r>
              <a:rPr lang="it-IT" dirty="0" smtClean="0">
                <a:sym typeface="Wingdings" pitchFamily="2" charset="2"/>
              </a:rPr>
              <a:t> (75,000 </a:t>
            </a:r>
            <a:r>
              <a:rPr lang="it-IT" dirty="0" err="1" smtClean="0">
                <a:sym typeface="Wingdings" pitchFamily="2" charset="2"/>
              </a:rPr>
              <a:t>wood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pellet</a:t>
            </a:r>
            <a:r>
              <a:rPr lang="it-IT" dirty="0" smtClean="0">
                <a:sym typeface="Wingdings" pitchFamily="2" charset="2"/>
              </a:rPr>
              <a:t> / 10,000 </a:t>
            </a:r>
            <a:r>
              <a:rPr lang="it-IT" dirty="0" err="1" smtClean="0">
                <a:sym typeface="Wingdings" pitchFamily="2" charset="2"/>
              </a:rPr>
              <a:t>other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biomass</a:t>
            </a:r>
            <a:r>
              <a:rPr lang="it-IT" dirty="0" smtClean="0">
                <a:sym typeface="Wingdings" pitchFamily="2" charset="2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09698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71060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79552" y="383143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  </a:t>
            </a:r>
            <a:endParaRPr lang="it-IT" sz="2400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3050136" y="1196752"/>
            <a:ext cx="293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Future </a:t>
            </a:r>
            <a:r>
              <a:rPr lang="it-IT" sz="2000" b="1" dirty="0" err="1" smtClean="0"/>
              <a:t>development</a:t>
            </a:r>
            <a:r>
              <a:rPr lang="it-IT" sz="2000" b="1" dirty="0" smtClean="0"/>
              <a:t> </a:t>
            </a:r>
          </a:p>
        </p:txBody>
      </p:sp>
      <p:pic>
        <p:nvPicPr>
          <p:cNvPr id="7" name="Picture 2" descr="120615 Logo Motus Ener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375535" y="2132856"/>
            <a:ext cx="793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ym typeface="Wingdings" pitchFamily="2" charset="2"/>
              </a:rPr>
              <a:t>Small </a:t>
            </a:r>
            <a:r>
              <a:rPr lang="en-US" dirty="0" smtClean="0">
                <a:sym typeface="Wingdings" pitchFamily="2" charset="2"/>
              </a:rPr>
              <a:t>Renewable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Projects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 pitchFamily="2" charset="2"/>
              </a:rPr>
              <a:t>Improvement of gasification </a:t>
            </a:r>
            <a:r>
              <a:rPr lang="en-US" dirty="0" err="1" smtClean="0">
                <a:sym typeface="Wingdings" pitchFamily="2" charset="2"/>
              </a:rPr>
              <a:t>tecnology</a:t>
            </a:r>
            <a:endParaRPr lang="en-US" dirty="0" smtClean="0">
              <a:sym typeface="Wingdings" pitchFamily="2" charset="2"/>
            </a:endParaRPr>
          </a:p>
          <a:p>
            <a:pPr marL="742950" lvl="1" indent="-285750">
              <a:buFontTx/>
              <a:buChar char="-"/>
            </a:pPr>
            <a:r>
              <a:rPr lang="en-US" dirty="0" smtClean="0">
                <a:sym typeface="Wingdings" pitchFamily="2" charset="2"/>
              </a:rPr>
              <a:t>new biomass sources</a:t>
            </a:r>
          </a:p>
          <a:p>
            <a:pPr marL="742950" lvl="1" indent="-285750">
              <a:buFontTx/>
              <a:buChar char="-"/>
            </a:pPr>
            <a:r>
              <a:rPr lang="en-US" dirty="0" smtClean="0">
                <a:sym typeface="Wingdings" pitchFamily="2" charset="2"/>
              </a:rPr>
              <a:t>combination with other heating technologies</a:t>
            </a:r>
          </a:p>
          <a:p>
            <a:pPr marL="742950" lvl="1" indent="-285750">
              <a:buFontTx/>
              <a:buChar char="-"/>
            </a:pPr>
            <a:r>
              <a:rPr lang="en-US" dirty="0" smtClean="0">
                <a:sym typeface="Wingdings" pitchFamily="2" charset="2"/>
              </a:rPr>
              <a:t>optimization of the management of the plant</a:t>
            </a:r>
          </a:p>
          <a:p>
            <a:pPr marL="1200150" lvl="2" indent="-285750">
              <a:buFontTx/>
              <a:buChar char="-"/>
            </a:pPr>
            <a:r>
              <a:rPr lang="en-US" dirty="0" smtClean="0">
                <a:sym typeface="Wingdings" pitchFamily="2" charset="2"/>
              </a:rPr>
              <a:t>gasification reaction</a:t>
            </a:r>
          </a:p>
          <a:p>
            <a:pPr marL="1200150" lvl="2" indent="-285750">
              <a:buFontTx/>
              <a:buChar char="-"/>
            </a:pPr>
            <a:r>
              <a:rPr lang="en-US" dirty="0" smtClean="0">
                <a:sym typeface="Wingdings" pitchFamily="2" charset="2"/>
              </a:rPr>
              <a:t>Reducing of interval stops</a:t>
            </a:r>
          </a:p>
        </p:txBody>
      </p:sp>
    </p:spTree>
    <p:extLst>
      <p:ext uri="{BB962C8B-B14F-4D97-AF65-F5344CB8AC3E}">
        <p14:creationId xmlns:p14="http://schemas.microsoft.com/office/powerpoint/2010/main" val="276579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71060" y="0"/>
            <a:ext cx="4797152" cy="76470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Technology </a:t>
            </a:r>
            <a:r>
              <a:rPr lang="it-IT" sz="2000" dirty="0" err="1"/>
              <a:t>I</a:t>
            </a:r>
            <a:r>
              <a:rPr lang="it-IT" sz="2000" dirty="0" err="1" smtClean="0"/>
              <a:t>nnovations</a:t>
            </a:r>
            <a:r>
              <a:rPr lang="it-IT" sz="2000" dirty="0" smtClean="0"/>
              <a:t> – Wood </a:t>
            </a:r>
            <a:r>
              <a:rPr lang="it-IT" sz="2000" dirty="0" err="1" smtClean="0"/>
              <a:t>Gasifier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79552" y="383143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  </a:t>
            </a:r>
            <a:endParaRPr lang="it-IT" sz="24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475656" y="1484784"/>
            <a:ext cx="61206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err="1" smtClean="0"/>
              <a:t>Thanks</a:t>
            </a:r>
            <a:r>
              <a:rPr lang="it-IT" sz="2000" dirty="0" smtClean="0"/>
              <a:t> for </a:t>
            </a:r>
            <a:r>
              <a:rPr lang="it-IT" sz="2000" dirty="0" err="1" smtClean="0"/>
              <a:t>your</a:t>
            </a:r>
            <a:r>
              <a:rPr lang="it-IT" sz="2000" dirty="0" smtClean="0"/>
              <a:t> </a:t>
            </a:r>
            <a:r>
              <a:rPr lang="it-IT" sz="2000" dirty="0" err="1" smtClean="0"/>
              <a:t>attention</a:t>
            </a:r>
            <a:r>
              <a:rPr lang="it-IT" sz="2000" dirty="0" smtClean="0"/>
              <a:t>. </a:t>
            </a:r>
            <a:r>
              <a:rPr lang="it-IT" sz="2000" dirty="0" err="1" smtClean="0"/>
              <a:t>Questions</a:t>
            </a:r>
            <a:r>
              <a:rPr lang="it-IT" sz="2000" dirty="0" smtClean="0"/>
              <a:t>?</a:t>
            </a:r>
          </a:p>
          <a:p>
            <a:endParaRPr lang="it-IT" sz="2000" dirty="0"/>
          </a:p>
          <a:p>
            <a:r>
              <a:rPr lang="it-IT" sz="2000" smtClean="0"/>
              <a:t>Gruber </a:t>
            </a:r>
            <a:r>
              <a:rPr lang="it-IT" sz="2000" dirty="0" err="1" smtClean="0"/>
              <a:t>Invest</a:t>
            </a:r>
            <a:r>
              <a:rPr lang="it-IT" sz="2000" dirty="0" smtClean="0"/>
              <a:t> Srl / Motus Energy Srl </a:t>
            </a:r>
          </a:p>
          <a:p>
            <a:endParaRPr lang="it-IT" sz="2000" dirty="0" smtClean="0"/>
          </a:p>
          <a:p>
            <a:r>
              <a:rPr lang="it-IT" sz="2000" dirty="0"/>
              <a:t>Marco Ferrara c/o </a:t>
            </a:r>
          </a:p>
          <a:p>
            <a:r>
              <a:rPr lang="it-IT" sz="2000" dirty="0" smtClean="0"/>
              <a:t>Via Nazionale 75, </a:t>
            </a:r>
          </a:p>
          <a:p>
            <a:r>
              <a:rPr lang="it-IT" sz="2000" dirty="0" smtClean="0"/>
              <a:t>39040 Ora (BZ)</a:t>
            </a:r>
          </a:p>
          <a:p>
            <a:r>
              <a:rPr lang="it-IT" sz="2000" dirty="0" smtClean="0"/>
              <a:t>ITALY</a:t>
            </a:r>
          </a:p>
          <a:p>
            <a:endParaRPr lang="it-IT" sz="2000" dirty="0"/>
          </a:p>
          <a:p>
            <a:r>
              <a:rPr lang="it-IT" sz="2000" dirty="0" smtClean="0">
                <a:hlinkClick r:id="rId2"/>
              </a:rPr>
              <a:t>marco.ferrara@gruber-logistics.com</a:t>
            </a:r>
            <a:endParaRPr lang="it-IT" sz="2000" dirty="0" smtClean="0"/>
          </a:p>
          <a:p>
            <a:endParaRPr lang="it-IT" sz="2000" dirty="0" smtClean="0"/>
          </a:p>
        </p:txBody>
      </p:sp>
      <p:pic>
        <p:nvPicPr>
          <p:cNvPr id="7" name="Picture 2" descr="120615 Logo Motus Energ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542"/>
            <a:ext cx="1944216" cy="8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14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1103</Words>
  <Application>Microsoft Office PowerPoint</Application>
  <PresentationFormat>Presentazione su schermo (4:3)</PresentationFormat>
  <Paragraphs>197</Paragraphs>
  <Slides>16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  <vt:lpstr>Technology Innovations – Wood Gasifier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Innovations – Wood Gasifier</dc:title>
  <dc:creator>Ferrara Marco (Bz)</dc:creator>
  <cp:lastModifiedBy>Ferrara Marco</cp:lastModifiedBy>
  <cp:revision>44</cp:revision>
  <cp:lastPrinted>2013-06-18T14:23:53Z</cp:lastPrinted>
  <dcterms:created xsi:type="dcterms:W3CDTF">2012-10-13T16:59:45Z</dcterms:created>
  <dcterms:modified xsi:type="dcterms:W3CDTF">2013-06-18T14:25:01Z</dcterms:modified>
</cp:coreProperties>
</file>